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93" r:id="rId3"/>
    <p:sldId id="297" r:id="rId4"/>
    <p:sldId id="31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834"/>
    <a:srgbClr val="30EA4B"/>
    <a:srgbClr val="C2978A"/>
    <a:srgbClr val="D7D1D8"/>
    <a:srgbClr val="8B8A93"/>
    <a:srgbClr val="FBF62A"/>
    <a:srgbClr val="055780"/>
    <a:srgbClr val="EADDB3"/>
    <a:srgbClr val="0F961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DC48-F199-CFCB-F3D2-2FC0B6040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0365-AAC2-2AD6-0C46-522D521BD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7308-8BAF-7183-8383-E405C94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EAE6-BFDF-BE02-A08D-1525AD95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8B767-8A7E-2270-B3A5-809ADB5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AF8-2E9B-B910-DC05-0863273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F49B9-2D5D-78D3-06F1-29669A666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3CB6-0248-6520-C662-E8204501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D1C1-2158-016C-F786-DA58EC4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BE9D-F345-EA58-3AEC-9E85CB2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4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4C9EA-77DB-D398-80EA-0886B524B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28758-113B-EC0B-7126-568F0C73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9594-4080-4616-58DA-70EFDA89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36C1-D5A4-0283-7864-725E5BC8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D0AF-0BF6-23DB-9B91-34022DF9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4851-5DB7-57C9-191F-88695A8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9B5F-D866-459C-74FC-6BD76EAB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657-4FC0-6E7E-CD38-CF4D4F12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7554-77DF-4B0A-22D5-DD6D14EB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12C7-B0AF-CB42-DB4A-70351AB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45F3-C8DA-0FDC-2A60-B196A2E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427B-9E5C-13F1-C4E4-283B46A39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6AE2-A7AD-EE4D-654F-8AD21D5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6355-5875-1A4D-9521-EE5F6EFF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C3D0-F473-C637-7FAB-B438E704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7540-CB76-1836-3F3A-A46CC3F3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D6CD-5C8E-03AA-7225-AC49B34A4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01479-68C4-3D2E-FD5E-2680C4DE6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4D49-BCF2-F421-277C-6243527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A327-7A2A-7B5D-5EA8-6D90C383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4432D-2816-8192-3076-2205BA40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2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D854-EA59-30A5-8754-50BAFB7C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0E5B-FDB3-B858-A93C-136441AE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75F68-059B-E9B1-F739-A42A8651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128C3-1A3B-71E2-803C-9A8054816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9A273-1144-3191-388D-90E67F8F4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F1151-795F-FF37-B09B-B7E5C826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FC3CD-3482-6583-D032-BF765B0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E9250-F9B9-B05E-98B3-6323EDC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472A-A6B2-8652-529E-6EF217D6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F10EE-C80B-398F-D3CA-DFFBA878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B1D9-60CA-62C7-0400-70FB0881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A5A12-E50C-F14A-45F5-C50A7DA4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6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6EFE7D8-E814-AE29-A9DC-DD795CC11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C23-4CBC-6012-25ED-A496F935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CA5-493B-5017-028F-3E6872E2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6B18-137A-C905-71A6-491D7918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55C9-6500-78B7-750F-CB322643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9E7E0-F4E6-6AE7-E3C8-F41FACAD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DCDE-A194-C8A9-A4EF-EB89CA9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9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D68-4761-C427-74FF-803EC222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C6FC3-2495-4EF5-46A7-B8507720E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E478B-2556-2423-228E-62EB2ECC3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AE1F-8966-A638-CABB-F3F20F69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E5A9-1139-02EA-4003-E9CA7479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55D0B-330E-1D78-0519-E8CF096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BA4F5-8F0F-3DC6-AD80-84C997BE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4F96-FC47-6BE7-62C5-9BE0784A0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9763-31CE-8D40-8B14-2A8BA6A1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AAE1-C428-43E9-8BC1-720847EC9851}" type="datetimeFigureOut">
              <a:rPr lang="zh-CN" altLang="en-US" smtClean="0"/>
              <a:t>2022/10/5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7A61-69C6-D6AA-936E-75B7D4FFE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772B-3F13-183C-3A4B-781FFD5B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89"/>
            <a:ext cx="12192000" cy="686883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664703" y="4091078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82915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142660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6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73575" y="819572"/>
            <a:ext cx="2789210" cy="1203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Science.</a:t>
            </a:r>
            <a:r>
              <a:rPr lang="zh-CN" altLang="en-US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43674" y="1730448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05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541067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2251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CB3E7-04FD-6D38-E9CD-ACFEF2E929F1}"/>
              </a:ext>
            </a:extLst>
          </p:cNvPr>
          <p:cNvSpPr txBox="1"/>
          <p:nvPr/>
        </p:nvSpPr>
        <p:spPr>
          <a:xfrm>
            <a:off x="6162675" y="5718047"/>
            <a:ext cx="1296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2638</a:t>
            </a:r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1AC72-D655-58D2-E10B-AE7D532162FC}"/>
              </a:ext>
            </a:extLst>
          </p:cNvPr>
          <p:cNvSpPr txBox="1"/>
          <p:nvPr/>
        </p:nvSpPr>
        <p:spPr>
          <a:xfrm>
            <a:off x="7813731" y="5707743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1025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3890C8-FC64-1D9E-9888-14C2A9B60ED8}"/>
              </a:ext>
            </a:extLst>
          </p:cNvPr>
          <p:cNvSpPr txBox="1"/>
          <p:nvPr/>
        </p:nvSpPr>
        <p:spPr>
          <a:xfrm>
            <a:off x="3195562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409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7F3CF2-8CAF-83FF-97CA-62E00672F8A1}"/>
              </a:ext>
            </a:extLst>
          </p:cNvPr>
          <p:cNvSpPr/>
          <p:nvPr/>
        </p:nvSpPr>
        <p:spPr>
          <a:xfrm>
            <a:off x="0" y="0"/>
            <a:ext cx="12192000" cy="685444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7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EE5C67-B1B2-D53B-76F2-6CCD77F1C9F5}"/>
              </a:ext>
            </a:extLst>
          </p:cNvPr>
          <p:cNvSpPr/>
          <p:nvPr/>
        </p:nvSpPr>
        <p:spPr>
          <a:xfrm>
            <a:off x="6808901" y="1010871"/>
            <a:ext cx="4506799" cy="6113829"/>
          </a:xfrm>
          <a:custGeom>
            <a:avLst/>
            <a:gdLst>
              <a:gd name="connsiteX0" fmla="*/ 10999 w 4506799"/>
              <a:gd name="connsiteY0" fmla="*/ 5129 h 6113829"/>
              <a:gd name="connsiteX1" fmla="*/ 137999 w 4506799"/>
              <a:gd name="connsiteY1" fmla="*/ 30529 h 6113829"/>
              <a:gd name="connsiteX2" fmla="*/ 1458799 w 4506799"/>
              <a:gd name="connsiteY2" fmla="*/ 398829 h 6113829"/>
              <a:gd name="connsiteX3" fmla="*/ 811099 w 4506799"/>
              <a:gd name="connsiteY3" fmla="*/ 551229 h 6113829"/>
              <a:gd name="connsiteX4" fmla="*/ 1585799 w 4506799"/>
              <a:gd name="connsiteY4" fmla="*/ 830629 h 6113829"/>
              <a:gd name="connsiteX5" fmla="*/ 709499 w 4506799"/>
              <a:gd name="connsiteY5" fmla="*/ 1338629 h 6113829"/>
              <a:gd name="connsiteX6" fmla="*/ 1407999 w 4506799"/>
              <a:gd name="connsiteY6" fmla="*/ 1694229 h 6113829"/>
              <a:gd name="connsiteX7" fmla="*/ 366599 w 4506799"/>
              <a:gd name="connsiteY7" fmla="*/ 2481629 h 6113829"/>
              <a:gd name="connsiteX8" fmla="*/ 1293699 w 4506799"/>
              <a:gd name="connsiteY8" fmla="*/ 4691429 h 6113829"/>
              <a:gd name="connsiteX9" fmla="*/ 4506799 w 4506799"/>
              <a:gd name="connsiteY9" fmla="*/ 6113829 h 61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6799" h="6113829">
                <a:moveTo>
                  <a:pt x="10999" y="5129"/>
                </a:moveTo>
                <a:cubicBezTo>
                  <a:pt x="-46151" y="-14980"/>
                  <a:pt x="137999" y="30529"/>
                  <a:pt x="137999" y="30529"/>
                </a:cubicBezTo>
                <a:cubicBezTo>
                  <a:pt x="379299" y="96146"/>
                  <a:pt x="1346616" y="312046"/>
                  <a:pt x="1458799" y="398829"/>
                </a:cubicBezTo>
                <a:cubicBezTo>
                  <a:pt x="1570982" y="485612"/>
                  <a:pt x="789932" y="479262"/>
                  <a:pt x="811099" y="551229"/>
                </a:cubicBezTo>
                <a:cubicBezTo>
                  <a:pt x="832266" y="623196"/>
                  <a:pt x="1602732" y="699396"/>
                  <a:pt x="1585799" y="830629"/>
                </a:cubicBezTo>
                <a:cubicBezTo>
                  <a:pt x="1568866" y="961862"/>
                  <a:pt x="739132" y="1194696"/>
                  <a:pt x="709499" y="1338629"/>
                </a:cubicBezTo>
                <a:cubicBezTo>
                  <a:pt x="679866" y="1482562"/>
                  <a:pt x="1465149" y="1503729"/>
                  <a:pt x="1407999" y="1694229"/>
                </a:cubicBezTo>
                <a:cubicBezTo>
                  <a:pt x="1350849" y="1884729"/>
                  <a:pt x="385649" y="1982096"/>
                  <a:pt x="366599" y="2481629"/>
                </a:cubicBezTo>
                <a:cubicBezTo>
                  <a:pt x="347549" y="2981162"/>
                  <a:pt x="603666" y="4086062"/>
                  <a:pt x="1293699" y="4691429"/>
                </a:cubicBezTo>
                <a:cubicBezTo>
                  <a:pt x="1983732" y="5296796"/>
                  <a:pt x="3245265" y="5705312"/>
                  <a:pt x="4506799" y="61138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341176"/>
            <a:ext cx="214697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math 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proficiency</a:t>
            </a:r>
          </a:p>
          <a:p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at 8</a:t>
            </a:r>
            <a:r>
              <a:rPr lang="en-US" altLang="zh-CN" sz="2000" baseline="30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 grade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5430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76611EF-C636-D91F-2196-C0814F304FAD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ACB0BEF-0F5E-639B-0494-0A10EE039556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790FE7-E697-7704-74DB-F9466EA434FC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E96A21-9D22-819C-759B-34CE6AE03686}"/>
              </a:ext>
            </a:extLst>
          </p:cNvPr>
          <p:cNvSpPr/>
          <p:nvPr/>
        </p:nvSpPr>
        <p:spPr>
          <a:xfrm>
            <a:off x="6376307" y="5773071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3F3F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370754" y="2994261"/>
            <a:ext cx="2777316" cy="2616101"/>
          </a:xfrm>
          <a:prstGeom prst="rect">
            <a:avLst/>
          </a:prstGeom>
          <a:noFill/>
          <a:scene3d>
            <a:camera prst="orthographicFront">
              <a:rot lat="4263204" lon="21282171" rev="21292247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6000" dirty="0"/>
              <a:t>9000+</a:t>
            </a:r>
          </a:p>
          <a:p>
            <a:r>
              <a:rPr lang="en-US" altLang="zh-CN" sz="4800" dirty="0"/>
              <a:t>MORE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to 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achieve equity level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3424" y="2934891"/>
            <a:ext cx="1766004" cy="400110"/>
          </a:xfrm>
          <a:prstGeom prst="rect">
            <a:avLst/>
          </a:prstGeom>
          <a:noFill/>
          <a:scene3d>
            <a:camera prst="orthographicFront">
              <a:rot lat="3226527" lon="20574700" rev="207643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552633" y="3158759"/>
            <a:ext cx="2556290" cy="300082"/>
          </a:xfrm>
          <a:prstGeom prst="rect">
            <a:avLst/>
          </a:prstGeom>
          <a:noFill/>
          <a:scene3d>
            <a:camera prst="orthographicFront">
              <a:rot lat="18096482" lon="2444173" rev="1942444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500" dirty="0">
                <a:latin typeface="Bahnschrift SemiLight Condensed" panose="020B0502040204020203" pitchFamily="34" charset="0"/>
              </a:rPr>
              <a:t>Black and Latino 8th graders have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601621" y="6075356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142524" y="5951879"/>
            <a:ext cx="2061434" cy="461665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400" dirty="0"/>
              <a:t>Target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83F1F-0150-AB62-BF0C-4206F3F0A28D}"/>
              </a:ext>
            </a:extLst>
          </p:cNvPr>
          <p:cNvSpPr txBox="1"/>
          <p:nvPr/>
        </p:nvSpPr>
        <p:spPr>
          <a:xfrm>
            <a:off x="6671601" y="3290346"/>
            <a:ext cx="2229418" cy="286232"/>
          </a:xfrm>
          <a:prstGeom prst="rect">
            <a:avLst/>
          </a:prstGeom>
          <a:noFill/>
          <a:scene3d>
            <a:camera prst="orthographicFront">
              <a:rot lat="19106343" lon="2515814" rev="19752596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Bahnschrift SemiLight Condensed" panose="020B0502040204020203" pitchFamily="34" charset="0"/>
              </a:rPr>
              <a:t>met math proficiency standards</a:t>
            </a:r>
          </a:p>
        </p:txBody>
      </p:sp>
    </p:spTree>
    <p:extLst>
      <p:ext uri="{BB962C8B-B14F-4D97-AF65-F5344CB8AC3E}">
        <p14:creationId xmlns:p14="http://schemas.microsoft.com/office/powerpoint/2010/main" val="1334233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16601B-1191-7CFB-5693-F81A51612B40}"/>
              </a:ext>
            </a:extLst>
          </p:cNvPr>
          <p:cNvSpPr/>
          <p:nvPr/>
        </p:nvSpPr>
        <p:spPr>
          <a:xfrm>
            <a:off x="5956419" y="1772012"/>
            <a:ext cx="2238998" cy="4990744"/>
          </a:xfrm>
          <a:custGeom>
            <a:avLst/>
            <a:gdLst>
              <a:gd name="connsiteX0" fmla="*/ 615297 w 2238998"/>
              <a:gd name="connsiteY0" fmla="*/ 0 h 4990744"/>
              <a:gd name="connsiteX1" fmla="*/ 0 w 2238998"/>
              <a:gd name="connsiteY1" fmla="*/ 401652 h 4990744"/>
              <a:gd name="connsiteX2" fmla="*/ 1008404 w 2238998"/>
              <a:gd name="connsiteY2" fmla="*/ 4990744 h 4990744"/>
              <a:gd name="connsiteX3" fmla="*/ 2238998 w 2238998"/>
              <a:gd name="connsiteY3" fmla="*/ 4289989 h 4990744"/>
              <a:gd name="connsiteX4" fmla="*/ 615297 w 2238998"/>
              <a:gd name="connsiteY4" fmla="*/ 0 h 499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998" h="4990744">
                <a:moveTo>
                  <a:pt x="615297" y="0"/>
                </a:moveTo>
                <a:lnTo>
                  <a:pt x="0" y="401652"/>
                </a:lnTo>
                <a:lnTo>
                  <a:pt x="1008404" y="4990744"/>
                </a:lnTo>
                <a:lnTo>
                  <a:pt x="2238998" y="4289989"/>
                </a:lnTo>
                <a:lnTo>
                  <a:pt x="615297" y="0"/>
                </a:ln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370232" y="871966"/>
            <a:ext cx="2401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31%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IL high school graduates are Black or Latino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97A140-AA7A-3C83-EC3B-3BF14E832203}"/>
              </a:ext>
            </a:extLst>
          </p:cNvPr>
          <p:cNvSpPr/>
          <p:nvPr/>
        </p:nvSpPr>
        <p:spPr>
          <a:xfrm>
            <a:off x="7772969" y="2739812"/>
            <a:ext cx="2144133" cy="4409067"/>
          </a:xfrm>
          <a:custGeom>
            <a:avLst/>
            <a:gdLst>
              <a:gd name="connsiteX0" fmla="*/ 1919671 w 2144133"/>
              <a:gd name="connsiteY0" fmla="*/ 247228 h 4409067"/>
              <a:gd name="connsiteX1" fmla="*/ 1777431 w 2144133"/>
              <a:gd name="connsiteY1" fmla="*/ 257388 h 4409067"/>
              <a:gd name="connsiteX2" fmla="*/ 1640271 w 2144133"/>
              <a:gd name="connsiteY2" fmla="*/ 308188 h 4409067"/>
              <a:gd name="connsiteX3" fmla="*/ 1538671 w 2144133"/>
              <a:gd name="connsiteY3" fmla="*/ 374228 h 4409067"/>
              <a:gd name="connsiteX4" fmla="*/ 1452311 w 2144133"/>
              <a:gd name="connsiteY4" fmla="*/ 470748 h 4409067"/>
              <a:gd name="connsiteX5" fmla="*/ 1416751 w 2144133"/>
              <a:gd name="connsiteY5" fmla="*/ 552028 h 4409067"/>
              <a:gd name="connsiteX6" fmla="*/ 1396431 w 2144133"/>
              <a:gd name="connsiteY6" fmla="*/ 638388 h 4409067"/>
              <a:gd name="connsiteX7" fmla="*/ 1396431 w 2144133"/>
              <a:gd name="connsiteY7" fmla="*/ 704428 h 4409067"/>
              <a:gd name="connsiteX8" fmla="*/ 1325311 w 2144133"/>
              <a:gd name="connsiteY8" fmla="*/ 689188 h 4409067"/>
              <a:gd name="connsiteX9" fmla="*/ 1228791 w 2144133"/>
              <a:gd name="connsiteY9" fmla="*/ 673948 h 4409067"/>
              <a:gd name="connsiteX10" fmla="*/ 1076391 w 2144133"/>
              <a:gd name="connsiteY10" fmla="*/ 694268 h 4409067"/>
              <a:gd name="connsiteX11" fmla="*/ 939231 w 2144133"/>
              <a:gd name="connsiteY11" fmla="*/ 755228 h 4409067"/>
              <a:gd name="connsiteX12" fmla="*/ 832551 w 2144133"/>
              <a:gd name="connsiteY12" fmla="*/ 846668 h 4409067"/>
              <a:gd name="connsiteX13" fmla="*/ 776671 w 2144133"/>
              <a:gd name="connsiteY13" fmla="*/ 922868 h 4409067"/>
              <a:gd name="connsiteX14" fmla="*/ 746191 w 2144133"/>
              <a:gd name="connsiteY14" fmla="*/ 1019388 h 4409067"/>
              <a:gd name="connsiteX15" fmla="*/ 746191 w 2144133"/>
              <a:gd name="connsiteY15" fmla="*/ 1146388 h 4409067"/>
              <a:gd name="connsiteX16" fmla="*/ 756351 w 2144133"/>
              <a:gd name="connsiteY16" fmla="*/ 1247988 h 4409067"/>
              <a:gd name="connsiteX17" fmla="*/ 664911 w 2144133"/>
              <a:gd name="connsiteY17" fmla="*/ 1247988 h 4409067"/>
              <a:gd name="connsiteX18" fmla="*/ 553151 w 2144133"/>
              <a:gd name="connsiteY18" fmla="*/ 1283548 h 4409067"/>
              <a:gd name="connsiteX19" fmla="*/ 466791 w 2144133"/>
              <a:gd name="connsiteY19" fmla="*/ 1329268 h 4409067"/>
              <a:gd name="connsiteX20" fmla="*/ 390591 w 2144133"/>
              <a:gd name="connsiteY20" fmla="*/ 1390228 h 4409067"/>
              <a:gd name="connsiteX21" fmla="*/ 344871 w 2144133"/>
              <a:gd name="connsiteY21" fmla="*/ 1451188 h 4409067"/>
              <a:gd name="connsiteX22" fmla="*/ 309311 w 2144133"/>
              <a:gd name="connsiteY22" fmla="*/ 1527388 h 4409067"/>
              <a:gd name="connsiteX23" fmla="*/ 288991 w 2144133"/>
              <a:gd name="connsiteY23" fmla="*/ 1613748 h 4409067"/>
              <a:gd name="connsiteX24" fmla="*/ 299151 w 2144133"/>
              <a:gd name="connsiteY24" fmla="*/ 1705188 h 4409067"/>
              <a:gd name="connsiteX25" fmla="*/ 248351 w 2144133"/>
              <a:gd name="connsiteY25" fmla="*/ 1730588 h 4409067"/>
              <a:gd name="connsiteX26" fmla="*/ 177231 w 2144133"/>
              <a:gd name="connsiteY26" fmla="*/ 1771228 h 4409067"/>
              <a:gd name="connsiteX27" fmla="*/ 136591 w 2144133"/>
              <a:gd name="connsiteY27" fmla="*/ 1822028 h 4409067"/>
              <a:gd name="connsiteX28" fmla="*/ 80711 w 2144133"/>
              <a:gd name="connsiteY28" fmla="*/ 1888068 h 4409067"/>
              <a:gd name="connsiteX29" fmla="*/ 55311 w 2144133"/>
              <a:gd name="connsiteY29" fmla="*/ 1959188 h 4409067"/>
              <a:gd name="connsiteX30" fmla="*/ 45151 w 2144133"/>
              <a:gd name="connsiteY30" fmla="*/ 2035388 h 4409067"/>
              <a:gd name="connsiteX31" fmla="*/ 50231 w 2144133"/>
              <a:gd name="connsiteY31" fmla="*/ 2076028 h 4409067"/>
              <a:gd name="connsiteX32" fmla="*/ 14671 w 2144133"/>
              <a:gd name="connsiteY32" fmla="*/ 2101428 h 4409067"/>
              <a:gd name="connsiteX33" fmla="*/ 4511 w 2144133"/>
              <a:gd name="connsiteY33" fmla="*/ 2182708 h 4409067"/>
              <a:gd name="connsiteX34" fmla="*/ 85791 w 2144133"/>
              <a:gd name="connsiteY34" fmla="*/ 2446868 h 4409067"/>
              <a:gd name="connsiteX35" fmla="*/ 314391 w 2144133"/>
              <a:gd name="connsiteY35" fmla="*/ 3061548 h 4409067"/>
              <a:gd name="connsiteX36" fmla="*/ 451551 w 2144133"/>
              <a:gd name="connsiteY36" fmla="*/ 3417148 h 4409067"/>
              <a:gd name="connsiteX37" fmla="*/ 532831 w 2144133"/>
              <a:gd name="connsiteY37" fmla="*/ 3508588 h 4409067"/>
              <a:gd name="connsiteX38" fmla="*/ 614111 w 2144133"/>
              <a:gd name="connsiteY38" fmla="*/ 3544148 h 4409067"/>
              <a:gd name="connsiteX39" fmla="*/ 695391 w 2144133"/>
              <a:gd name="connsiteY39" fmla="*/ 3554308 h 4409067"/>
              <a:gd name="connsiteX40" fmla="*/ 680151 w 2144133"/>
              <a:gd name="connsiteY40" fmla="*/ 3671148 h 4409067"/>
              <a:gd name="connsiteX41" fmla="*/ 669991 w 2144133"/>
              <a:gd name="connsiteY41" fmla="*/ 3894668 h 4409067"/>
              <a:gd name="connsiteX42" fmla="*/ 730951 w 2144133"/>
              <a:gd name="connsiteY42" fmla="*/ 4194388 h 4409067"/>
              <a:gd name="connsiteX43" fmla="*/ 888431 w 2144133"/>
              <a:gd name="connsiteY43" fmla="*/ 4377268 h 4409067"/>
              <a:gd name="connsiteX44" fmla="*/ 1426911 w 2144133"/>
              <a:gd name="connsiteY44" fmla="*/ 4402668 h 4409067"/>
              <a:gd name="connsiteX45" fmla="*/ 2036511 w 2144133"/>
              <a:gd name="connsiteY45" fmla="*/ 4306148 h 4409067"/>
              <a:gd name="connsiteX46" fmla="*/ 2133031 w 2144133"/>
              <a:gd name="connsiteY46" fmla="*/ 3600028 h 4409067"/>
              <a:gd name="connsiteX47" fmla="*/ 1919671 w 2144133"/>
              <a:gd name="connsiteY47" fmla="*/ 247228 h 44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144133" h="4409067">
                <a:moveTo>
                  <a:pt x="1919671" y="247228"/>
                </a:moveTo>
                <a:cubicBezTo>
                  <a:pt x="1860404" y="-309878"/>
                  <a:pt x="1823998" y="247228"/>
                  <a:pt x="1777431" y="257388"/>
                </a:cubicBezTo>
                <a:cubicBezTo>
                  <a:pt x="1730864" y="267548"/>
                  <a:pt x="1680064" y="288715"/>
                  <a:pt x="1640271" y="308188"/>
                </a:cubicBezTo>
                <a:cubicBezTo>
                  <a:pt x="1600478" y="327661"/>
                  <a:pt x="1569998" y="347135"/>
                  <a:pt x="1538671" y="374228"/>
                </a:cubicBezTo>
                <a:cubicBezTo>
                  <a:pt x="1507344" y="401321"/>
                  <a:pt x="1472631" y="441115"/>
                  <a:pt x="1452311" y="470748"/>
                </a:cubicBezTo>
                <a:cubicBezTo>
                  <a:pt x="1431991" y="500381"/>
                  <a:pt x="1426064" y="524088"/>
                  <a:pt x="1416751" y="552028"/>
                </a:cubicBezTo>
                <a:cubicBezTo>
                  <a:pt x="1407438" y="579968"/>
                  <a:pt x="1399818" y="612988"/>
                  <a:pt x="1396431" y="638388"/>
                </a:cubicBezTo>
                <a:cubicBezTo>
                  <a:pt x="1393044" y="663788"/>
                  <a:pt x="1408284" y="695961"/>
                  <a:pt x="1396431" y="704428"/>
                </a:cubicBezTo>
                <a:cubicBezTo>
                  <a:pt x="1384578" y="712895"/>
                  <a:pt x="1325311" y="689188"/>
                  <a:pt x="1325311" y="689188"/>
                </a:cubicBezTo>
                <a:cubicBezTo>
                  <a:pt x="1297371" y="684108"/>
                  <a:pt x="1270278" y="673101"/>
                  <a:pt x="1228791" y="673948"/>
                </a:cubicBezTo>
                <a:cubicBezTo>
                  <a:pt x="1187304" y="674795"/>
                  <a:pt x="1124651" y="680721"/>
                  <a:pt x="1076391" y="694268"/>
                </a:cubicBezTo>
                <a:cubicBezTo>
                  <a:pt x="1028131" y="707815"/>
                  <a:pt x="979871" y="729828"/>
                  <a:pt x="939231" y="755228"/>
                </a:cubicBezTo>
                <a:cubicBezTo>
                  <a:pt x="898591" y="780628"/>
                  <a:pt x="859644" y="818728"/>
                  <a:pt x="832551" y="846668"/>
                </a:cubicBezTo>
                <a:cubicBezTo>
                  <a:pt x="805458" y="874608"/>
                  <a:pt x="791064" y="894081"/>
                  <a:pt x="776671" y="922868"/>
                </a:cubicBezTo>
                <a:cubicBezTo>
                  <a:pt x="762278" y="951655"/>
                  <a:pt x="751271" y="982135"/>
                  <a:pt x="746191" y="1019388"/>
                </a:cubicBezTo>
                <a:cubicBezTo>
                  <a:pt x="741111" y="1056641"/>
                  <a:pt x="744498" y="1108288"/>
                  <a:pt x="746191" y="1146388"/>
                </a:cubicBezTo>
                <a:cubicBezTo>
                  <a:pt x="747884" y="1184488"/>
                  <a:pt x="769898" y="1231055"/>
                  <a:pt x="756351" y="1247988"/>
                </a:cubicBezTo>
                <a:cubicBezTo>
                  <a:pt x="742804" y="1264921"/>
                  <a:pt x="698778" y="1242061"/>
                  <a:pt x="664911" y="1247988"/>
                </a:cubicBezTo>
                <a:cubicBezTo>
                  <a:pt x="631044" y="1253915"/>
                  <a:pt x="586171" y="1270001"/>
                  <a:pt x="553151" y="1283548"/>
                </a:cubicBezTo>
                <a:cubicBezTo>
                  <a:pt x="520131" y="1297095"/>
                  <a:pt x="493884" y="1311488"/>
                  <a:pt x="466791" y="1329268"/>
                </a:cubicBezTo>
                <a:cubicBezTo>
                  <a:pt x="439698" y="1347048"/>
                  <a:pt x="410911" y="1369908"/>
                  <a:pt x="390591" y="1390228"/>
                </a:cubicBezTo>
                <a:cubicBezTo>
                  <a:pt x="370271" y="1410548"/>
                  <a:pt x="358418" y="1428328"/>
                  <a:pt x="344871" y="1451188"/>
                </a:cubicBezTo>
                <a:cubicBezTo>
                  <a:pt x="331324" y="1474048"/>
                  <a:pt x="318624" y="1500295"/>
                  <a:pt x="309311" y="1527388"/>
                </a:cubicBezTo>
                <a:cubicBezTo>
                  <a:pt x="299998" y="1554481"/>
                  <a:pt x="290684" y="1584115"/>
                  <a:pt x="288991" y="1613748"/>
                </a:cubicBezTo>
                <a:cubicBezTo>
                  <a:pt x="287298" y="1643381"/>
                  <a:pt x="305924" y="1685715"/>
                  <a:pt x="299151" y="1705188"/>
                </a:cubicBezTo>
                <a:cubicBezTo>
                  <a:pt x="292378" y="1724661"/>
                  <a:pt x="268671" y="1719581"/>
                  <a:pt x="248351" y="1730588"/>
                </a:cubicBezTo>
                <a:cubicBezTo>
                  <a:pt x="228031" y="1741595"/>
                  <a:pt x="195858" y="1755988"/>
                  <a:pt x="177231" y="1771228"/>
                </a:cubicBezTo>
                <a:cubicBezTo>
                  <a:pt x="158604" y="1786468"/>
                  <a:pt x="152678" y="1802555"/>
                  <a:pt x="136591" y="1822028"/>
                </a:cubicBezTo>
                <a:cubicBezTo>
                  <a:pt x="120504" y="1841501"/>
                  <a:pt x="94258" y="1865208"/>
                  <a:pt x="80711" y="1888068"/>
                </a:cubicBezTo>
                <a:cubicBezTo>
                  <a:pt x="67164" y="1910928"/>
                  <a:pt x="61238" y="1934635"/>
                  <a:pt x="55311" y="1959188"/>
                </a:cubicBezTo>
                <a:cubicBezTo>
                  <a:pt x="49384" y="1983741"/>
                  <a:pt x="45998" y="2015915"/>
                  <a:pt x="45151" y="2035388"/>
                </a:cubicBezTo>
                <a:cubicBezTo>
                  <a:pt x="44304" y="2054861"/>
                  <a:pt x="55311" y="2065021"/>
                  <a:pt x="50231" y="2076028"/>
                </a:cubicBezTo>
                <a:cubicBezTo>
                  <a:pt x="45151" y="2087035"/>
                  <a:pt x="22291" y="2083648"/>
                  <a:pt x="14671" y="2101428"/>
                </a:cubicBezTo>
                <a:cubicBezTo>
                  <a:pt x="7051" y="2119208"/>
                  <a:pt x="-7342" y="2125135"/>
                  <a:pt x="4511" y="2182708"/>
                </a:cubicBezTo>
                <a:cubicBezTo>
                  <a:pt x="16364" y="2240281"/>
                  <a:pt x="34144" y="2300395"/>
                  <a:pt x="85791" y="2446868"/>
                </a:cubicBezTo>
                <a:cubicBezTo>
                  <a:pt x="137438" y="2593341"/>
                  <a:pt x="253431" y="2899835"/>
                  <a:pt x="314391" y="3061548"/>
                </a:cubicBezTo>
                <a:cubicBezTo>
                  <a:pt x="375351" y="3223261"/>
                  <a:pt x="415144" y="3342641"/>
                  <a:pt x="451551" y="3417148"/>
                </a:cubicBezTo>
                <a:cubicBezTo>
                  <a:pt x="487958" y="3491655"/>
                  <a:pt x="505738" y="3487421"/>
                  <a:pt x="532831" y="3508588"/>
                </a:cubicBezTo>
                <a:cubicBezTo>
                  <a:pt x="559924" y="3529755"/>
                  <a:pt x="587018" y="3536528"/>
                  <a:pt x="614111" y="3544148"/>
                </a:cubicBezTo>
                <a:cubicBezTo>
                  <a:pt x="641204" y="3551768"/>
                  <a:pt x="684384" y="3533141"/>
                  <a:pt x="695391" y="3554308"/>
                </a:cubicBezTo>
                <a:cubicBezTo>
                  <a:pt x="706398" y="3575475"/>
                  <a:pt x="684384" y="3614421"/>
                  <a:pt x="680151" y="3671148"/>
                </a:cubicBezTo>
                <a:cubicBezTo>
                  <a:pt x="675918" y="3727875"/>
                  <a:pt x="661524" y="3807461"/>
                  <a:pt x="669991" y="3894668"/>
                </a:cubicBezTo>
                <a:cubicBezTo>
                  <a:pt x="678458" y="3981875"/>
                  <a:pt x="694544" y="4113955"/>
                  <a:pt x="730951" y="4194388"/>
                </a:cubicBezTo>
                <a:cubicBezTo>
                  <a:pt x="767358" y="4274821"/>
                  <a:pt x="772438" y="4342555"/>
                  <a:pt x="888431" y="4377268"/>
                </a:cubicBezTo>
                <a:cubicBezTo>
                  <a:pt x="1004424" y="4411981"/>
                  <a:pt x="1235564" y="4414521"/>
                  <a:pt x="1426911" y="4402668"/>
                </a:cubicBezTo>
                <a:cubicBezTo>
                  <a:pt x="1618258" y="4390815"/>
                  <a:pt x="1918824" y="4439921"/>
                  <a:pt x="2036511" y="4306148"/>
                </a:cubicBezTo>
                <a:cubicBezTo>
                  <a:pt x="2154198" y="4172375"/>
                  <a:pt x="2155044" y="4276515"/>
                  <a:pt x="2133031" y="3600028"/>
                </a:cubicBezTo>
                <a:cubicBezTo>
                  <a:pt x="2111018" y="2923541"/>
                  <a:pt x="1978938" y="804334"/>
                  <a:pt x="1919671" y="247228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CB2E596-4AB4-1DF2-5443-FEFE8F7243A7}"/>
              </a:ext>
            </a:extLst>
          </p:cNvPr>
          <p:cNvCxnSpPr>
            <a:cxnSpLocks/>
          </p:cNvCxnSpPr>
          <p:nvPr/>
        </p:nvCxnSpPr>
        <p:spPr>
          <a:xfrm>
            <a:off x="7077334" y="599772"/>
            <a:ext cx="4085966" cy="559147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2EA78-B95F-8E42-054E-0A1317F2050F}"/>
              </a:ext>
            </a:extLst>
          </p:cNvPr>
          <p:cNvCxnSpPr>
            <a:cxnSpLocks/>
          </p:cNvCxnSpPr>
          <p:nvPr/>
        </p:nvCxnSpPr>
        <p:spPr>
          <a:xfrm>
            <a:off x="7437080" y="450220"/>
            <a:ext cx="3097570" cy="32645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0F456F-8B1E-900E-F44E-1AD9983C5FF9}"/>
              </a:ext>
            </a:extLst>
          </p:cNvPr>
          <p:cNvCxnSpPr>
            <a:cxnSpLocks/>
          </p:cNvCxnSpPr>
          <p:nvPr/>
        </p:nvCxnSpPr>
        <p:spPr>
          <a:xfrm>
            <a:off x="6775827" y="939552"/>
            <a:ext cx="3549273" cy="599464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9988274" y="3881686"/>
            <a:ext cx="21441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55780"/>
                </a:solidFill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college graduates in computing</a:t>
            </a:r>
            <a:endParaRPr lang="en-US" altLang="zh-CN" sz="6000" dirty="0">
              <a:solidFill>
                <a:srgbClr val="055780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91A8C65-81A9-EF57-3D52-03C36C003DE8}"/>
              </a:ext>
            </a:extLst>
          </p:cNvPr>
          <p:cNvGraphicFramePr>
            <a:graphicFrameLocks noGrp="1"/>
          </p:cNvGraphicFramePr>
          <p:nvPr/>
        </p:nvGraphicFramePr>
        <p:xfrm>
          <a:off x="-92106" y="7867503"/>
          <a:ext cx="3966194" cy="2240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92">
                  <a:extLst>
                    <a:ext uri="{9D8B030D-6E8A-4147-A177-3AD203B41FA5}">
                      <a16:colId xmlns:a16="http://schemas.microsoft.com/office/drawing/2014/main" val="4090292215"/>
                    </a:ext>
                  </a:extLst>
                </a:gridCol>
                <a:gridCol w="412398">
                  <a:extLst>
                    <a:ext uri="{9D8B030D-6E8A-4147-A177-3AD203B41FA5}">
                      <a16:colId xmlns:a16="http://schemas.microsoft.com/office/drawing/2014/main" val="2347825034"/>
                    </a:ext>
                  </a:extLst>
                </a:gridCol>
                <a:gridCol w="1757175">
                  <a:extLst>
                    <a:ext uri="{9D8B030D-6E8A-4147-A177-3AD203B41FA5}">
                      <a16:colId xmlns:a16="http://schemas.microsoft.com/office/drawing/2014/main" val="1472293396"/>
                    </a:ext>
                  </a:extLst>
                </a:gridCol>
                <a:gridCol w="444673">
                  <a:extLst>
                    <a:ext uri="{9D8B030D-6E8A-4147-A177-3AD203B41FA5}">
                      <a16:colId xmlns:a16="http://schemas.microsoft.com/office/drawing/2014/main" val="3914689295"/>
                    </a:ext>
                  </a:extLst>
                </a:gridCol>
                <a:gridCol w="595287">
                  <a:extLst>
                    <a:ext uri="{9D8B030D-6E8A-4147-A177-3AD203B41FA5}">
                      <a16:colId xmlns:a16="http://schemas.microsoft.com/office/drawing/2014/main" val="2108708373"/>
                    </a:ext>
                  </a:extLst>
                </a:gridCol>
                <a:gridCol w="265369">
                  <a:extLst>
                    <a:ext uri="{9D8B030D-6E8A-4147-A177-3AD203B41FA5}">
                      <a16:colId xmlns:a16="http://schemas.microsoft.com/office/drawing/2014/main" val="1545034911"/>
                    </a:ext>
                  </a:extLst>
                </a:gridCol>
              </a:tblGrid>
              <a:tr h="373478">
                <a:tc grid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4792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Race/Ethnic group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Population Size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 of Students that immediately enrolled into college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Where we are at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Gap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719278073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Black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24399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8003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4929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36874970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Hispanic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37382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9981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9831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936561014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White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76460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33489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45879768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Asian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7813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62%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046747105"/>
                  </a:ext>
                </a:extLst>
              </a:tr>
            </a:tbl>
          </a:graphicData>
        </a:graphic>
      </p:graphicFrame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7FDCB4-1B04-1F3D-7CD2-7D57E4755372}"/>
              </a:ext>
            </a:extLst>
          </p:cNvPr>
          <p:cNvSpPr/>
          <p:nvPr/>
        </p:nvSpPr>
        <p:spPr>
          <a:xfrm>
            <a:off x="5524500" y="2537460"/>
            <a:ext cx="1173480" cy="4792980"/>
          </a:xfrm>
          <a:custGeom>
            <a:avLst/>
            <a:gdLst>
              <a:gd name="connsiteX0" fmla="*/ 0 w 1173480"/>
              <a:gd name="connsiteY0" fmla="*/ 0 h 4792980"/>
              <a:gd name="connsiteX1" fmla="*/ 472440 w 1173480"/>
              <a:gd name="connsiteY1" fmla="*/ 167640 h 4792980"/>
              <a:gd name="connsiteX2" fmla="*/ 1173480 w 1173480"/>
              <a:gd name="connsiteY2" fmla="*/ 4792980 h 4792980"/>
              <a:gd name="connsiteX3" fmla="*/ 419100 w 1173480"/>
              <a:gd name="connsiteY3" fmla="*/ 4632960 h 4792980"/>
              <a:gd name="connsiteX4" fmla="*/ 0 w 1173480"/>
              <a:gd name="connsiteY4" fmla="*/ 0 h 479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480" h="4792980">
                <a:moveTo>
                  <a:pt x="0" y="0"/>
                </a:moveTo>
                <a:lnTo>
                  <a:pt x="472440" y="167640"/>
                </a:lnTo>
                <a:lnTo>
                  <a:pt x="1173480" y="4792980"/>
                </a:lnTo>
                <a:lnTo>
                  <a:pt x="419100" y="4632960"/>
                </a:lnTo>
                <a:lnTo>
                  <a:pt x="0" y="0"/>
                </a:ln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5F4FE0-E573-7F1C-296C-38102854B6D9}"/>
              </a:ext>
            </a:extLst>
          </p:cNvPr>
          <p:cNvSpPr txBox="1"/>
          <p:nvPr/>
        </p:nvSpPr>
        <p:spPr>
          <a:xfrm>
            <a:off x="5432440" y="2621280"/>
            <a:ext cx="874901" cy="95410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dirty="0"/>
              <a:t>56,333</a:t>
            </a:r>
          </a:p>
          <a:p>
            <a:r>
              <a:rPr lang="en-US" altLang="zh-CN" sz="1200" dirty="0"/>
              <a:t>graduated from high school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78FF50-344A-4C1B-9DD8-FD7EFE1863F9}"/>
              </a:ext>
            </a:extLst>
          </p:cNvPr>
          <p:cNvCxnSpPr>
            <a:cxnSpLocks/>
          </p:cNvCxnSpPr>
          <p:nvPr/>
        </p:nvCxnSpPr>
        <p:spPr>
          <a:xfrm>
            <a:off x="5688745" y="4332210"/>
            <a:ext cx="578209" cy="21853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0B6224-4B52-DB6D-5AD2-03B6485B74B4}"/>
              </a:ext>
            </a:extLst>
          </p:cNvPr>
          <p:cNvSpPr txBox="1"/>
          <p:nvPr/>
        </p:nvSpPr>
        <p:spPr>
          <a:xfrm>
            <a:off x="5625929" y="4451073"/>
            <a:ext cx="1001518" cy="83099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17,984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Black and Latino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C3F89B-CA8A-620D-3159-D83EEF041B37}"/>
              </a:ext>
            </a:extLst>
          </p:cNvPr>
          <p:cNvCxnSpPr>
            <a:cxnSpLocks/>
            <a:stCxn id="52" idx="0"/>
            <a:endCxn id="52" idx="1"/>
          </p:cNvCxnSpPr>
          <p:nvPr/>
        </p:nvCxnSpPr>
        <p:spPr>
          <a:xfrm>
            <a:off x="5524500" y="2537460"/>
            <a:ext cx="472440" cy="1676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FDE9EA-C898-1A6E-848C-83CB2E18A4B2}"/>
              </a:ext>
            </a:extLst>
          </p:cNvPr>
          <p:cNvSpPr txBox="1"/>
          <p:nvPr/>
        </p:nvSpPr>
        <p:spPr>
          <a:xfrm>
            <a:off x="5865388" y="1756720"/>
            <a:ext cx="863488" cy="1046440"/>
          </a:xfrm>
          <a:prstGeom prst="rect">
            <a:avLst/>
          </a:prstGeom>
          <a:noFill/>
          <a:scene3d>
            <a:camera prst="isometricOffAxis1Right">
              <a:rot lat="3531468" lon="20557057" rev="99258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2,972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graduated in computing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AD38B-0C2D-38EE-95DB-AFC04617E053}"/>
              </a:ext>
            </a:extLst>
          </p:cNvPr>
          <p:cNvSpPr txBox="1"/>
          <p:nvPr/>
        </p:nvSpPr>
        <p:spPr>
          <a:xfrm rot="21364684">
            <a:off x="6367106" y="5281238"/>
            <a:ext cx="1648594" cy="615553"/>
          </a:xfrm>
          <a:prstGeom prst="rect">
            <a:avLst/>
          </a:prstGeom>
          <a:noFill/>
          <a:scene3d>
            <a:camera prst="isometricOffAxis1Right">
              <a:rot lat="2620464" lon="20356405" rev="7060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647</a:t>
            </a: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Black and Latino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349451-A0EB-130A-64F4-1DAB67101061}"/>
              </a:ext>
            </a:extLst>
          </p:cNvPr>
          <p:cNvCxnSpPr>
            <a:cxnSpLocks/>
            <a:endCxn id="10" idx="33"/>
          </p:cNvCxnSpPr>
          <p:nvPr/>
        </p:nvCxnSpPr>
        <p:spPr>
          <a:xfrm flipV="1">
            <a:off x="6718478" y="4922520"/>
            <a:ext cx="1059002" cy="621779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6E236-DAF9-B84C-F2A6-BE2C8571F34A}"/>
              </a:ext>
            </a:extLst>
          </p:cNvPr>
          <p:cNvCxnSpPr>
            <a:cxnSpLocks/>
            <a:stCxn id="67" idx="1"/>
            <a:endCxn id="67" idx="0"/>
          </p:cNvCxnSpPr>
          <p:nvPr/>
        </p:nvCxnSpPr>
        <p:spPr>
          <a:xfrm flipV="1">
            <a:off x="5956419" y="1772012"/>
            <a:ext cx="615297" cy="40165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2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1E39A08-B77E-F04D-9CCA-D4EFF84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3714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0BB4641-2F8E-B98C-B795-59AF4F33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406849" y="9113102"/>
            <a:ext cx="6201232" cy="46692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258560" y="1292692"/>
            <a:ext cx="4743709" cy="500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9988021" y="1739407"/>
            <a:ext cx="1103328" cy="2045631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356613" y="3441628"/>
            <a:ext cx="2394057" cy="2571819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780660" y="1649374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236627" y="4463505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F2FADC6-40D8-77FA-32CF-21763BA49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5430703" y="-1248559"/>
            <a:ext cx="6819900" cy="5062831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1177961-2023-CC45-9798-55D39C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5415464" y="3808675"/>
            <a:ext cx="6819900" cy="5091245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5" y="0"/>
            <a:ext cx="5468448" cy="6867680"/>
          </a:xfrm>
          <a:prstGeom prst="rect">
            <a:avLst/>
          </a:prstGeom>
          <a:solidFill>
            <a:srgbClr val="2E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679851" y="5136109"/>
            <a:ext cx="3502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E223C-3DC2-DD50-43DA-67BE496B9885}"/>
              </a:ext>
            </a:extLst>
          </p:cNvPr>
          <p:cNvSpPr/>
          <p:nvPr/>
        </p:nvSpPr>
        <p:spPr>
          <a:xfrm>
            <a:off x="13532092" y="-1144858"/>
            <a:ext cx="4489792" cy="6952566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0D335-BA64-6DDC-CF7C-BF48EC93DFFB}"/>
              </a:ext>
            </a:extLst>
          </p:cNvPr>
          <p:cNvSpPr txBox="1"/>
          <p:nvPr/>
        </p:nvSpPr>
        <p:spPr>
          <a:xfrm>
            <a:off x="487417" y="741741"/>
            <a:ext cx="24348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WIDDEN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GATE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computing program</a:t>
            </a:r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</p:spTree>
    <p:extLst>
      <p:ext uri="{BB962C8B-B14F-4D97-AF65-F5344CB8AC3E}">
        <p14:creationId xmlns:p14="http://schemas.microsoft.com/office/powerpoint/2010/main" val="848690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291</Words>
  <Application>Microsoft Office PowerPoint</Application>
  <PresentationFormat>Widescreen</PresentationFormat>
  <Paragraphs>91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等线</vt:lpstr>
      <vt:lpstr>等线 Light</vt:lpstr>
      <vt:lpstr>Arial</vt:lpstr>
      <vt:lpstr>Bahnschrift SemiLight Condensed</vt:lpstr>
      <vt:lpstr>Bauer Bodoni Std Black</vt:lpstr>
      <vt:lpstr>ITC Officina Sans Std Book</vt:lpstr>
      <vt:lpstr>Office Theme</vt:lpstr>
      <vt:lpstr>PowerPoint Presentation</vt:lpstr>
      <vt:lpstr>PowerPoint Presentation</vt:lpstr>
      <vt:lpstr>42% vs 22%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Zheng</dc:creator>
  <cp:lastModifiedBy>Zhang Zheng</cp:lastModifiedBy>
  <cp:revision>21</cp:revision>
  <dcterms:created xsi:type="dcterms:W3CDTF">2022-09-23T16:35:52Z</dcterms:created>
  <dcterms:modified xsi:type="dcterms:W3CDTF">2022-10-05T17:04:00Z</dcterms:modified>
</cp:coreProperties>
</file>